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75" r:id="rId3"/>
    <p:sldId id="294" r:id="rId4"/>
    <p:sldId id="295" r:id="rId5"/>
    <p:sldId id="296" r:id="rId6"/>
    <p:sldId id="299" r:id="rId7"/>
    <p:sldId id="300" r:id="rId8"/>
    <p:sldId id="297" r:id="rId9"/>
    <p:sldId id="293" r:id="rId10"/>
    <p:sldId id="289" r:id="rId11"/>
    <p:sldId id="269" r:id="rId12"/>
    <p:sldId id="279" r:id="rId13"/>
    <p:sldId id="284" r:id="rId14"/>
    <p:sldId id="287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951D"/>
    <a:srgbClr val="00FF00"/>
    <a:srgbClr val="FF3399"/>
    <a:srgbClr val="3333CC"/>
    <a:srgbClr val="EBA947"/>
    <a:srgbClr val="E9A33B"/>
    <a:srgbClr val="EAA642"/>
    <a:srgbClr val="CC0066"/>
    <a:srgbClr val="959812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94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FEDEE3-11D6-4547-B5D7-155A54E6BBC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1A6657-CE01-4500-B8D2-D5C99D790003}">
      <dgm:prSet custT="1"/>
      <dgm:spPr/>
      <dgm:t>
        <a:bodyPr/>
        <a:lstStyle/>
        <a:p>
          <a:r>
            <a:rPr lang="en-US" sz="2400" dirty="0"/>
            <a:t>Income from the wind turbine funds  community and business projects across North Pembrokeshire.</a:t>
          </a:r>
        </a:p>
      </dgm:t>
    </dgm:pt>
    <dgm:pt modelId="{0F0E5944-E03F-48D3-ABE4-43EB63467F04}" type="parTrans" cxnId="{3BBAE028-F190-43B3-B442-7995AA06DA37}">
      <dgm:prSet/>
      <dgm:spPr/>
      <dgm:t>
        <a:bodyPr/>
        <a:lstStyle/>
        <a:p>
          <a:endParaRPr lang="en-US"/>
        </a:p>
      </dgm:t>
    </dgm:pt>
    <dgm:pt modelId="{A3FCEC18-D52E-4BB9-9ED9-873D0F559A09}" type="sibTrans" cxnId="{3BBAE028-F190-43B3-B442-7995AA06DA37}">
      <dgm:prSet phldrT="1" phldr="0"/>
      <dgm:spPr>
        <a:solidFill>
          <a:srgbClr val="FF3399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32A2547E-BDC1-4CAB-B73F-1599DDC19989}">
      <dgm:prSet custT="1"/>
      <dgm:spPr/>
      <dgm:t>
        <a:bodyPr/>
        <a:lstStyle/>
        <a:p>
          <a:r>
            <a:rPr lang="en-US" sz="2400" dirty="0"/>
            <a:t>Current projects are extending the use of renewable energy, promoting biodiversity and sustainability. </a:t>
          </a:r>
        </a:p>
      </dgm:t>
    </dgm:pt>
    <dgm:pt modelId="{C2C0AEEB-B650-48A4-A4AF-783E426E7FFE}" type="parTrans" cxnId="{17FF3504-B535-4122-8604-4D0717BA6770}">
      <dgm:prSet/>
      <dgm:spPr/>
      <dgm:t>
        <a:bodyPr/>
        <a:lstStyle/>
        <a:p>
          <a:endParaRPr lang="en-US"/>
        </a:p>
      </dgm:t>
    </dgm:pt>
    <dgm:pt modelId="{DC3D62A1-309F-468E-9CFC-7EA748D35270}" type="sibTrans" cxnId="{17FF3504-B535-4122-8604-4D0717BA6770}">
      <dgm:prSet phldrT="2" phldr="0"/>
      <dgm:spPr>
        <a:solidFill>
          <a:srgbClr val="FF3399"/>
        </a:solidFill>
      </dgm:spPr>
      <dgm:t>
        <a:bodyPr/>
        <a:lstStyle/>
        <a:p>
          <a:r>
            <a:rPr lang="en-US"/>
            <a:t>2</a:t>
          </a:r>
        </a:p>
      </dgm:t>
    </dgm:pt>
    <dgm:pt modelId="{2860E6CA-8EC2-4EA4-90DE-521D670539CB}">
      <dgm:prSet custT="1"/>
      <dgm:spPr/>
      <dgm:t>
        <a:bodyPr/>
        <a:lstStyle/>
        <a:p>
          <a:r>
            <a:rPr lang="en-US" sz="2400" dirty="0"/>
            <a:t>The </a:t>
          </a:r>
          <a:r>
            <a:rPr lang="en-US" sz="2400" b="1" dirty="0"/>
            <a:t>third </a:t>
          </a:r>
          <a:r>
            <a:rPr lang="en-US" sz="2400" dirty="0"/>
            <a:t>round of grants for 2024 is underway.</a:t>
          </a:r>
        </a:p>
      </dgm:t>
    </dgm:pt>
    <dgm:pt modelId="{69385EAF-B7DA-4648-9D7C-DA67E1BF1FCE}" type="parTrans" cxnId="{7DDA7C1E-B74A-496D-9844-CC56CF5483B0}">
      <dgm:prSet/>
      <dgm:spPr/>
      <dgm:t>
        <a:bodyPr/>
        <a:lstStyle/>
        <a:p>
          <a:endParaRPr lang="en-US"/>
        </a:p>
      </dgm:t>
    </dgm:pt>
    <dgm:pt modelId="{06DE2124-8B14-47D5-A90E-89EE0F166EAB}" type="sibTrans" cxnId="{7DDA7C1E-B74A-496D-9844-CC56CF5483B0}">
      <dgm:prSet phldrT="3" phldr="0"/>
      <dgm:spPr>
        <a:solidFill>
          <a:srgbClr val="FF3399"/>
        </a:solidFill>
      </dgm:spPr>
      <dgm:t>
        <a:bodyPr/>
        <a:lstStyle/>
        <a:p>
          <a:r>
            <a:rPr lang="en-US"/>
            <a:t>3</a:t>
          </a:r>
          <a:endParaRPr lang="en-US" dirty="0"/>
        </a:p>
      </dgm:t>
    </dgm:pt>
    <dgm:pt modelId="{1D61D04B-4E96-404B-A4D0-C65CD3EBB412}" type="pres">
      <dgm:prSet presAssocID="{A3FEDEE3-11D6-4547-B5D7-155A54E6BBCF}" presName="Name0" presStyleCnt="0">
        <dgm:presLayoutVars>
          <dgm:animLvl val="lvl"/>
          <dgm:resizeHandles val="exact"/>
        </dgm:presLayoutVars>
      </dgm:prSet>
      <dgm:spPr/>
    </dgm:pt>
    <dgm:pt modelId="{BE2E54E9-6CBE-42E2-98BA-384CBDB49640}" type="pres">
      <dgm:prSet presAssocID="{881A6657-CE01-4500-B8D2-D5C99D790003}" presName="compositeNode" presStyleCnt="0">
        <dgm:presLayoutVars>
          <dgm:bulletEnabled val="1"/>
        </dgm:presLayoutVars>
      </dgm:prSet>
      <dgm:spPr/>
    </dgm:pt>
    <dgm:pt modelId="{FF2FBE10-2110-4EA4-A3E9-574DC5843B38}" type="pres">
      <dgm:prSet presAssocID="{881A6657-CE01-4500-B8D2-D5C99D790003}" presName="bgRect" presStyleLbl="bgAccFollowNode1" presStyleIdx="0" presStyleCnt="3" custLinFactNeighborX="0" custLinFactNeighborY="-6084"/>
      <dgm:spPr/>
    </dgm:pt>
    <dgm:pt modelId="{C0EB74EA-47EF-4890-9A50-ECCB0C03EE49}" type="pres">
      <dgm:prSet presAssocID="{A3FCEC18-D52E-4BB9-9ED9-873D0F559A09}" presName="sibTransNodeCircle" presStyleLbl="alignNode1" presStyleIdx="0" presStyleCnt="6" custLinFactNeighborX="0" custLinFactNeighborY="-15278">
        <dgm:presLayoutVars>
          <dgm:chMax val="0"/>
          <dgm:bulletEnabled/>
        </dgm:presLayoutVars>
      </dgm:prSet>
      <dgm:spPr/>
    </dgm:pt>
    <dgm:pt modelId="{3894AFF9-D4DD-403E-9E8D-EE2FB854D6ED}" type="pres">
      <dgm:prSet presAssocID="{881A6657-CE01-4500-B8D2-D5C99D790003}" presName="bottomLine" presStyleLbl="alignNode1" presStyleIdx="1" presStyleCnt="6">
        <dgm:presLayoutVars/>
      </dgm:prSet>
      <dgm:spPr/>
    </dgm:pt>
    <dgm:pt modelId="{4DCD1ADF-CD34-47B0-93B3-5B5286F91DAD}" type="pres">
      <dgm:prSet presAssocID="{881A6657-CE01-4500-B8D2-D5C99D790003}" presName="nodeText" presStyleLbl="bgAccFollowNode1" presStyleIdx="0" presStyleCnt="3">
        <dgm:presLayoutVars>
          <dgm:bulletEnabled val="1"/>
        </dgm:presLayoutVars>
      </dgm:prSet>
      <dgm:spPr/>
    </dgm:pt>
    <dgm:pt modelId="{8AC50114-D118-422E-BC3D-DD6A6012523E}" type="pres">
      <dgm:prSet presAssocID="{A3FCEC18-D52E-4BB9-9ED9-873D0F559A09}" presName="sibTrans" presStyleCnt="0"/>
      <dgm:spPr/>
    </dgm:pt>
    <dgm:pt modelId="{83ECBB4B-A5CB-413F-8B3C-EBEED6D3F5EF}" type="pres">
      <dgm:prSet presAssocID="{32A2547E-BDC1-4CAB-B73F-1599DDC19989}" presName="compositeNode" presStyleCnt="0">
        <dgm:presLayoutVars>
          <dgm:bulletEnabled val="1"/>
        </dgm:presLayoutVars>
      </dgm:prSet>
      <dgm:spPr/>
    </dgm:pt>
    <dgm:pt modelId="{9B73D7E0-83D6-4F2C-B6E8-451EE60589AD}" type="pres">
      <dgm:prSet presAssocID="{32A2547E-BDC1-4CAB-B73F-1599DDC19989}" presName="bgRect" presStyleLbl="bgAccFollowNode1" presStyleIdx="1" presStyleCnt="3" custLinFactNeighborY="-7084"/>
      <dgm:spPr/>
    </dgm:pt>
    <dgm:pt modelId="{499C0862-DC2A-47F5-B430-32122F6DC584}" type="pres">
      <dgm:prSet presAssocID="{DC3D62A1-309F-468E-9CFC-7EA748D35270}" presName="sibTransNodeCircle" presStyleLbl="alignNode1" presStyleIdx="2" presStyleCnt="6" custLinFactNeighborX="0" custLinFactNeighborY="-15278">
        <dgm:presLayoutVars>
          <dgm:chMax val="0"/>
          <dgm:bulletEnabled/>
        </dgm:presLayoutVars>
      </dgm:prSet>
      <dgm:spPr/>
    </dgm:pt>
    <dgm:pt modelId="{E32FDEA2-F5AB-44C6-9276-19B7CA3B7287}" type="pres">
      <dgm:prSet presAssocID="{32A2547E-BDC1-4CAB-B73F-1599DDC19989}" presName="bottomLine" presStyleLbl="alignNode1" presStyleIdx="3" presStyleCnt="6">
        <dgm:presLayoutVars/>
      </dgm:prSet>
      <dgm:spPr/>
    </dgm:pt>
    <dgm:pt modelId="{E886A13E-4111-4CBD-8083-A0EA9FDA77D4}" type="pres">
      <dgm:prSet presAssocID="{32A2547E-BDC1-4CAB-B73F-1599DDC19989}" presName="nodeText" presStyleLbl="bgAccFollowNode1" presStyleIdx="1" presStyleCnt="3">
        <dgm:presLayoutVars>
          <dgm:bulletEnabled val="1"/>
        </dgm:presLayoutVars>
      </dgm:prSet>
      <dgm:spPr/>
    </dgm:pt>
    <dgm:pt modelId="{F7A0353A-B91C-4C3F-8FEB-88B7881A484A}" type="pres">
      <dgm:prSet presAssocID="{DC3D62A1-309F-468E-9CFC-7EA748D35270}" presName="sibTrans" presStyleCnt="0"/>
      <dgm:spPr/>
    </dgm:pt>
    <dgm:pt modelId="{F0741377-5D86-467E-9A7C-14768C8C42D1}" type="pres">
      <dgm:prSet presAssocID="{2860E6CA-8EC2-4EA4-90DE-521D670539CB}" presName="compositeNode" presStyleCnt="0">
        <dgm:presLayoutVars>
          <dgm:bulletEnabled val="1"/>
        </dgm:presLayoutVars>
      </dgm:prSet>
      <dgm:spPr/>
    </dgm:pt>
    <dgm:pt modelId="{C820C8F0-1996-46C6-94C3-2AF3ABE2AF70}" type="pres">
      <dgm:prSet presAssocID="{2860E6CA-8EC2-4EA4-90DE-521D670539CB}" presName="bgRect" presStyleLbl="bgAccFollowNode1" presStyleIdx="2" presStyleCnt="3" custLinFactNeighborX="3696" custLinFactNeighborY="-6084"/>
      <dgm:spPr/>
    </dgm:pt>
    <dgm:pt modelId="{566F3006-4CB1-4E05-8BE5-61D100D5A9B2}" type="pres">
      <dgm:prSet presAssocID="{06DE2124-8B14-47D5-A90E-89EE0F166EAB}" presName="sibTransNodeCircle" presStyleLbl="alignNode1" presStyleIdx="4" presStyleCnt="6" custLinFactNeighborX="4373" custLinFactNeighborY="-15278">
        <dgm:presLayoutVars>
          <dgm:chMax val="0"/>
          <dgm:bulletEnabled/>
        </dgm:presLayoutVars>
      </dgm:prSet>
      <dgm:spPr/>
    </dgm:pt>
    <dgm:pt modelId="{B53D8D7A-5044-47E5-BF6A-D1691BE2EA8A}" type="pres">
      <dgm:prSet presAssocID="{2860E6CA-8EC2-4EA4-90DE-521D670539CB}" presName="bottomLine" presStyleLbl="alignNode1" presStyleIdx="5" presStyleCnt="6">
        <dgm:presLayoutVars/>
      </dgm:prSet>
      <dgm:spPr/>
    </dgm:pt>
    <dgm:pt modelId="{9A3B291A-23EB-41EF-B1F4-805857CCD974}" type="pres">
      <dgm:prSet presAssocID="{2860E6CA-8EC2-4EA4-90DE-521D670539C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7FF3504-B535-4122-8604-4D0717BA6770}" srcId="{A3FEDEE3-11D6-4547-B5D7-155A54E6BBCF}" destId="{32A2547E-BDC1-4CAB-B73F-1599DDC19989}" srcOrd="1" destOrd="0" parTransId="{C2C0AEEB-B650-48A4-A4AF-783E426E7FFE}" sibTransId="{DC3D62A1-309F-468E-9CFC-7EA748D35270}"/>
    <dgm:cxn modelId="{FDFD5D1B-662E-4EF8-AB3C-A515633EF33B}" type="presOf" srcId="{2860E6CA-8EC2-4EA4-90DE-521D670539CB}" destId="{C820C8F0-1996-46C6-94C3-2AF3ABE2AF70}" srcOrd="0" destOrd="0" presId="urn:microsoft.com/office/officeart/2016/7/layout/BasicLinearProcessNumbered"/>
    <dgm:cxn modelId="{7DDA7C1E-B74A-496D-9844-CC56CF5483B0}" srcId="{A3FEDEE3-11D6-4547-B5D7-155A54E6BBCF}" destId="{2860E6CA-8EC2-4EA4-90DE-521D670539CB}" srcOrd="2" destOrd="0" parTransId="{69385EAF-B7DA-4648-9D7C-DA67E1BF1FCE}" sibTransId="{06DE2124-8B14-47D5-A90E-89EE0F166EAB}"/>
    <dgm:cxn modelId="{3BBAE028-F190-43B3-B442-7995AA06DA37}" srcId="{A3FEDEE3-11D6-4547-B5D7-155A54E6BBCF}" destId="{881A6657-CE01-4500-B8D2-D5C99D790003}" srcOrd="0" destOrd="0" parTransId="{0F0E5944-E03F-48D3-ABE4-43EB63467F04}" sibTransId="{A3FCEC18-D52E-4BB9-9ED9-873D0F559A09}"/>
    <dgm:cxn modelId="{FBF9C52D-AD1A-440C-982A-6982D8D794C1}" type="presOf" srcId="{32A2547E-BDC1-4CAB-B73F-1599DDC19989}" destId="{E886A13E-4111-4CBD-8083-A0EA9FDA77D4}" srcOrd="1" destOrd="0" presId="urn:microsoft.com/office/officeart/2016/7/layout/BasicLinearProcessNumbered"/>
    <dgm:cxn modelId="{D030AB35-5A39-4620-BEC9-1B3FDF17D1C3}" type="presOf" srcId="{2860E6CA-8EC2-4EA4-90DE-521D670539CB}" destId="{9A3B291A-23EB-41EF-B1F4-805857CCD974}" srcOrd="1" destOrd="0" presId="urn:microsoft.com/office/officeart/2016/7/layout/BasicLinearProcessNumbered"/>
    <dgm:cxn modelId="{5F987536-A8F0-4234-A632-A44702E2544A}" type="presOf" srcId="{A3FCEC18-D52E-4BB9-9ED9-873D0F559A09}" destId="{C0EB74EA-47EF-4890-9A50-ECCB0C03EE49}" srcOrd="0" destOrd="0" presId="urn:microsoft.com/office/officeart/2016/7/layout/BasicLinearProcessNumbered"/>
    <dgm:cxn modelId="{F803E343-864B-4020-AB50-0172F99B06F1}" type="presOf" srcId="{32A2547E-BDC1-4CAB-B73F-1599DDC19989}" destId="{9B73D7E0-83D6-4F2C-B6E8-451EE60589AD}" srcOrd="0" destOrd="0" presId="urn:microsoft.com/office/officeart/2016/7/layout/BasicLinearProcessNumbered"/>
    <dgm:cxn modelId="{021CDD44-D6D5-420C-B67C-B4C186C24EF8}" type="presOf" srcId="{DC3D62A1-309F-468E-9CFC-7EA748D35270}" destId="{499C0862-DC2A-47F5-B430-32122F6DC584}" srcOrd="0" destOrd="0" presId="urn:microsoft.com/office/officeart/2016/7/layout/BasicLinearProcessNumbered"/>
    <dgm:cxn modelId="{DCC9EA69-31EB-454F-B660-EB643E3470AC}" type="presOf" srcId="{A3FEDEE3-11D6-4547-B5D7-155A54E6BBCF}" destId="{1D61D04B-4E96-404B-A4D0-C65CD3EBB412}" srcOrd="0" destOrd="0" presId="urn:microsoft.com/office/officeart/2016/7/layout/BasicLinearProcessNumbered"/>
    <dgm:cxn modelId="{6E28816F-4078-4212-8A39-804F03FF48C2}" type="presOf" srcId="{881A6657-CE01-4500-B8D2-D5C99D790003}" destId="{4DCD1ADF-CD34-47B0-93B3-5B5286F91DAD}" srcOrd="1" destOrd="0" presId="urn:microsoft.com/office/officeart/2016/7/layout/BasicLinearProcessNumbered"/>
    <dgm:cxn modelId="{E2987B8B-6013-419F-AEA9-CBB2235985E5}" type="presOf" srcId="{06DE2124-8B14-47D5-A90E-89EE0F166EAB}" destId="{566F3006-4CB1-4E05-8BE5-61D100D5A9B2}" srcOrd="0" destOrd="0" presId="urn:microsoft.com/office/officeart/2016/7/layout/BasicLinearProcessNumbered"/>
    <dgm:cxn modelId="{C07971D1-6A89-457E-A318-30D557B02E25}" type="presOf" srcId="{881A6657-CE01-4500-B8D2-D5C99D790003}" destId="{FF2FBE10-2110-4EA4-A3E9-574DC5843B38}" srcOrd="0" destOrd="0" presId="urn:microsoft.com/office/officeart/2016/7/layout/BasicLinearProcessNumbered"/>
    <dgm:cxn modelId="{F5E43BD6-09EF-4138-A788-3FC2F56E3D79}" type="presParOf" srcId="{1D61D04B-4E96-404B-A4D0-C65CD3EBB412}" destId="{BE2E54E9-6CBE-42E2-98BA-384CBDB49640}" srcOrd="0" destOrd="0" presId="urn:microsoft.com/office/officeart/2016/7/layout/BasicLinearProcessNumbered"/>
    <dgm:cxn modelId="{6A51EB48-D6E5-4738-8CAB-7C5CF08C0314}" type="presParOf" srcId="{BE2E54E9-6CBE-42E2-98BA-384CBDB49640}" destId="{FF2FBE10-2110-4EA4-A3E9-574DC5843B38}" srcOrd="0" destOrd="0" presId="urn:microsoft.com/office/officeart/2016/7/layout/BasicLinearProcessNumbered"/>
    <dgm:cxn modelId="{3A06F9DC-5791-4EF4-B7A0-ECCA143866F8}" type="presParOf" srcId="{BE2E54E9-6CBE-42E2-98BA-384CBDB49640}" destId="{C0EB74EA-47EF-4890-9A50-ECCB0C03EE49}" srcOrd="1" destOrd="0" presId="urn:microsoft.com/office/officeart/2016/7/layout/BasicLinearProcessNumbered"/>
    <dgm:cxn modelId="{04479BFD-6FF0-46D3-91EA-16AEF7D002E8}" type="presParOf" srcId="{BE2E54E9-6CBE-42E2-98BA-384CBDB49640}" destId="{3894AFF9-D4DD-403E-9E8D-EE2FB854D6ED}" srcOrd="2" destOrd="0" presId="urn:microsoft.com/office/officeart/2016/7/layout/BasicLinearProcessNumbered"/>
    <dgm:cxn modelId="{FE28D923-105C-4667-95E4-0256162E6DC6}" type="presParOf" srcId="{BE2E54E9-6CBE-42E2-98BA-384CBDB49640}" destId="{4DCD1ADF-CD34-47B0-93B3-5B5286F91DAD}" srcOrd="3" destOrd="0" presId="urn:microsoft.com/office/officeart/2016/7/layout/BasicLinearProcessNumbered"/>
    <dgm:cxn modelId="{5ABD0994-8B19-40CD-9FCE-3B564A1B86C1}" type="presParOf" srcId="{1D61D04B-4E96-404B-A4D0-C65CD3EBB412}" destId="{8AC50114-D118-422E-BC3D-DD6A6012523E}" srcOrd="1" destOrd="0" presId="urn:microsoft.com/office/officeart/2016/7/layout/BasicLinearProcessNumbered"/>
    <dgm:cxn modelId="{C142224D-B135-43E4-97B8-899C0024E64D}" type="presParOf" srcId="{1D61D04B-4E96-404B-A4D0-C65CD3EBB412}" destId="{83ECBB4B-A5CB-413F-8B3C-EBEED6D3F5EF}" srcOrd="2" destOrd="0" presId="urn:microsoft.com/office/officeart/2016/7/layout/BasicLinearProcessNumbered"/>
    <dgm:cxn modelId="{0199AF0F-D23C-4E5E-8B0B-DD208ADD05CC}" type="presParOf" srcId="{83ECBB4B-A5CB-413F-8B3C-EBEED6D3F5EF}" destId="{9B73D7E0-83D6-4F2C-B6E8-451EE60589AD}" srcOrd="0" destOrd="0" presId="urn:microsoft.com/office/officeart/2016/7/layout/BasicLinearProcessNumbered"/>
    <dgm:cxn modelId="{D261F44B-3DCD-49DB-B3CD-B2FC090F0CAC}" type="presParOf" srcId="{83ECBB4B-A5CB-413F-8B3C-EBEED6D3F5EF}" destId="{499C0862-DC2A-47F5-B430-32122F6DC584}" srcOrd="1" destOrd="0" presId="urn:microsoft.com/office/officeart/2016/7/layout/BasicLinearProcessNumbered"/>
    <dgm:cxn modelId="{50B951BE-5C55-47DC-A22C-26B2A76F8794}" type="presParOf" srcId="{83ECBB4B-A5CB-413F-8B3C-EBEED6D3F5EF}" destId="{E32FDEA2-F5AB-44C6-9276-19B7CA3B7287}" srcOrd="2" destOrd="0" presId="urn:microsoft.com/office/officeart/2016/7/layout/BasicLinearProcessNumbered"/>
    <dgm:cxn modelId="{5B0ABC7F-897B-4FD8-ACF4-32C11699682B}" type="presParOf" srcId="{83ECBB4B-A5CB-413F-8B3C-EBEED6D3F5EF}" destId="{E886A13E-4111-4CBD-8083-A0EA9FDA77D4}" srcOrd="3" destOrd="0" presId="urn:microsoft.com/office/officeart/2016/7/layout/BasicLinearProcessNumbered"/>
    <dgm:cxn modelId="{FAAD0CED-2A2E-4189-A9B6-29618BC4616A}" type="presParOf" srcId="{1D61D04B-4E96-404B-A4D0-C65CD3EBB412}" destId="{F7A0353A-B91C-4C3F-8FEB-88B7881A484A}" srcOrd="3" destOrd="0" presId="urn:microsoft.com/office/officeart/2016/7/layout/BasicLinearProcessNumbered"/>
    <dgm:cxn modelId="{533B686D-65E7-41CF-B2C1-0550F2F65C4C}" type="presParOf" srcId="{1D61D04B-4E96-404B-A4D0-C65CD3EBB412}" destId="{F0741377-5D86-467E-9A7C-14768C8C42D1}" srcOrd="4" destOrd="0" presId="urn:microsoft.com/office/officeart/2016/7/layout/BasicLinearProcessNumbered"/>
    <dgm:cxn modelId="{AD1620ED-AA7F-4C12-B934-E591891B72EB}" type="presParOf" srcId="{F0741377-5D86-467E-9A7C-14768C8C42D1}" destId="{C820C8F0-1996-46C6-94C3-2AF3ABE2AF70}" srcOrd="0" destOrd="0" presId="urn:microsoft.com/office/officeart/2016/7/layout/BasicLinearProcessNumbered"/>
    <dgm:cxn modelId="{4F4BAC61-3D62-43E1-9F76-D51681D89D5A}" type="presParOf" srcId="{F0741377-5D86-467E-9A7C-14768C8C42D1}" destId="{566F3006-4CB1-4E05-8BE5-61D100D5A9B2}" srcOrd="1" destOrd="0" presId="urn:microsoft.com/office/officeart/2016/7/layout/BasicLinearProcessNumbered"/>
    <dgm:cxn modelId="{2BE96CD2-DDF1-4570-8BE1-F15EE50404F1}" type="presParOf" srcId="{F0741377-5D86-467E-9A7C-14768C8C42D1}" destId="{B53D8D7A-5044-47E5-BF6A-D1691BE2EA8A}" srcOrd="2" destOrd="0" presId="urn:microsoft.com/office/officeart/2016/7/layout/BasicLinearProcessNumbered"/>
    <dgm:cxn modelId="{CEEA01EE-AF2F-4AFC-A51C-7B26FD7E07F7}" type="presParOf" srcId="{F0741377-5D86-467E-9A7C-14768C8C42D1}" destId="{9A3B291A-23EB-41EF-B1F4-805857CCD97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FBE10-2110-4EA4-A3E9-574DC5843B38}">
      <dsp:nvSpPr>
        <dsp:cNvPr id="0" name=""/>
        <dsp:cNvSpPr/>
      </dsp:nvSpPr>
      <dsp:spPr>
        <a:xfrm>
          <a:off x="0" y="10769"/>
          <a:ext cx="2928733" cy="41002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335" tIns="330200" rIns="228335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Income from the wind turbine funds  community and business projects across North Pembrokeshire.</a:t>
          </a:r>
        </a:p>
      </dsp:txBody>
      <dsp:txXfrm>
        <a:off x="0" y="1568855"/>
        <a:ext cx="2928733" cy="2460136"/>
      </dsp:txXfrm>
    </dsp:sp>
    <dsp:sp modelId="{C0EB74EA-47EF-4890-9A50-ECCB0C03EE49}">
      <dsp:nvSpPr>
        <dsp:cNvPr id="0" name=""/>
        <dsp:cNvSpPr/>
      </dsp:nvSpPr>
      <dsp:spPr>
        <a:xfrm>
          <a:off x="849332" y="482320"/>
          <a:ext cx="1230068" cy="1230068"/>
        </a:xfrm>
        <a:prstGeom prst="ellipse">
          <a:avLst/>
        </a:prstGeom>
        <a:solidFill>
          <a:srgbClr val="FF3399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1" tIns="12700" rIns="9590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1029471" y="662459"/>
        <a:ext cx="869790" cy="869790"/>
      </dsp:txXfrm>
    </dsp:sp>
    <dsp:sp modelId="{3894AFF9-D4DD-403E-9E8D-EE2FB854D6ED}">
      <dsp:nvSpPr>
        <dsp:cNvPr id="0" name=""/>
        <dsp:cNvSpPr/>
      </dsp:nvSpPr>
      <dsp:spPr>
        <a:xfrm>
          <a:off x="0" y="4360382"/>
          <a:ext cx="292873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3D7E0-83D6-4F2C-B6E8-451EE60589AD}">
      <dsp:nvSpPr>
        <dsp:cNvPr id="0" name=""/>
        <dsp:cNvSpPr/>
      </dsp:nvSpPr>
      <dsp:spPr>
        <a:xfrm>
          <a:off x="3221607" y="0"/>
          <a:ext cx="2928733" cy="41002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335" tIns="330200" rIns="228335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Current projects are extending the use of renewable energy, promoting biodiversity and sustainability. </a:t>
          </a:r>
        </a:p>
      </dsp:txBody>
      <dsp:txXfrm>
        <a:off x="3221607" y="1558086"/>
        <a:ext cx="2928733" cy="2460136"/>
      </dsp:txXfrm>
    </dsp:sp>
    <dsp:sp modelId="{499C0862-DC2A-47F5-B430-32122F6DC584}">
      <dsp:nvSpPr>
        <dsp:cNvPr id="0" name=""/>
        <dsp:cNvSpPr/>
      </dsp:nvSpPr>
      <dsp:spPr>
        <a:xfrm>
          <a:off x="4070939" y="482320"/>
          <a:ext cx="1230068" cy="1230068"/>
        </a:xfrm>
        <a:prstGeom prst="ellipse">
          <a:avLst/>
        </a:prstGeom>
        <a:solidFill>
          <a:srgbClr val="FF339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1" tIns="12700" rIns="9590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251078" y="662459"/>
        <a:ext cx="869790" cy="869790"/>
      </dsp:txXfrm>
    </dsp:sp>
    <dsp:sp modelId="{E32FDEA2-F5AB-44C6-9276-19B7CA3B7287}">
      <dsp:nvSpPr>
        <dsp:cNvPr id="0" name=""/>
        <dsp:cNvSpPr/>
      </dsp:nvSpPr>
      <dsp:spPr>
        <a:xfrm>
          <a:off x="3221607" y="4360382"/>
          <a:ext cx="292873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0C8F0-1996-46C6-94C3-2AF3ABE2AF70}">
      <dsp:nvSpPr>
        <dsp:cNvPr id="0" name=""/>
        <dsp:cNvSpPr/>
      </dsp:nvSpPr>
      <dsp:spPr>
        <a:xfrm>
          <a:off x="6443214" y="10769"/>
          <a:ext cx="2928733" cy="41002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335" tIns="330200" rIns="228335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</a:t>
          </a:r>
          <a:r>
            <a:rPr lang="en-US" sz="2400" b="1" kern="1200" dirty="0"/>
            <a:t>third </a:t>
          </a:r>
          <a:r>
            <a:rPr lang="en-US" sz="2400" kern="1200" dirty="0"/>
            <a:t>round of grants for 2024 is underway.</a:t>
          </a:r>
        </a:p>
      </dsp:txBody>
      <dsp:txXfrm>
        <a:off x="6443214" y="1568855"/>
        <a:ext cx="2928733" cy="2460136"/>
      </dsp:txXfrm>
    </dsp:sp>
    <dsp:sp modelId="{566F3006-4CB1-4E05-8BE5-61D100D5A9B2}">
      <dsp:nvSpPr>
        <dsp:cNvPr id="0" name=""/>
        <dsp:cNvSpPr/>
      </dsp:nvSpPr>
      <dsp:spPr>
        <a:xfrm>
          <a:off x="7346337" y="482320"/>
          <a:ext cx="1230068" cy="1230068"/>
        </a:xfrm>
        <a:prstGeom prst="ellipse">
          <a:avLst/>
        </a:prstGeom>
        <a:solidFill>
          <a:srgbClr val="FF339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901" tIns="12700" rIns="9590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7526476" y="662459"/>
        <a:ext cx="869790" cy="869790"/>
      </dsp:txXfrm>
    </dsp:sp>
    <dsp:sp modelId="{B53D8D7A-5044-47E5-BF6A-D1691BE2EA8A}">
      <dsp:nvSpPr>
        <dsp:cNvPr id="0" name=""/>
        <dsp:cNvSpPr/>
      </dsp:nvSpPr>
      <dsp:spPr>
        <a:xfrm>
          <a:off x="6443214" y="4360382"/>
          <a:ext cx="292873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10/1/2023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1:33:35.85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10/1/2023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866" y="3062435"/>
            <a:ext cx="4846320" cy="2387600"/>
          </a:xfrm>
        </p:spPr>
        <p:txBody>
          <a:bodyPr>
            <a:noAutofit/>
          </a:bodyPr>
          <a:lstStyle/>
          <a:p>
            <a:pPr algn="ctr"/>
            <a:br>
              <a:rPr lang="en-US" sz="6000" dirty="0"/>
            </a:br>
            <a:r>
              <a:rPr lang="en-US" sz="6000" dirty="0"/>
              <a:t>The Transition Bro </a:t>
            </a:r>
            <a:r>
              <a:rPr lang="en-US" sz="6000" dirty="0" err="1"/>
              <a:t>Gwaun</a:t>
            </a:r>
            <a:br>
              <a:rPr lang="en-US" sz="6000" dirty="0"/>
            </a:br>
            <a:r>
              <a:rPr lang="en-US" sz="6000" dirty="0"/>
              <a:t> </a:t>
            </a:r>
            <a:r>
              <a:rPr lang="en-US" sz="6000" b="1" dirty="0"/>
              <a:t>Community Climate </a:t>
            </a:r>
            <a:br>
              <a:rPr lang="en-US" sz="6000" b="1" dirty="0"/>
            </a:br>
            <a:r>
              <a:rPr lang="en-US" sz="6000" b="1" dirty="0"/>
              <a:t> Fund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E480F-312B-157D-A7FF-0F34308CE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2763"/>
            <a:ext cx="1570182" cy="3918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D9C986-646A-447D-8A74-5C68163BD0CF}"/>
              </a:ext>
            </a:extLst>
          </p:cNvPr>
          <p:cNvSpPr txBox="1"/>
          <p:nvPr/>
        </p:nvSpPr>
        <p:spPr>
          <a:xfrm>
            <a:off x="0" y="6183984"/>
            <a:ext cx="12192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p:transition spd="slow" advClick="0" advTm="1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5D29C1-406D-E02E-6058-7F7598A8A91F}"/>
              </a:ext>
            </a:extLst>
          </p:cNvPr>
          <p:cNvSpPr txBox="1"/>
          <p:nvPr/>
        </p:nvSpPr>
        <p:spPr>
          <a:xfrm>
            <a:off x="1676657" y="324099"/>
            <a:ext cx="7077999" cy="144655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2022 Fishguard AFC</a:t>
            </a:r>
          </a:p>
          <a:p>
            <a:pPr algn="ctr"/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13C03-70EC-AF64-EF44-3E0ED60FF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065" y="2633735"/>
            <a:ext cx="3271935" cy="2209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1B8B1-337F-4B76-52A4-FB253922F1C6}"/>
              </a:ext>
            </a:extLst>
          </p:cNvPr>
          <p:cNvSpPr txBox="1"/>
          <p:nvPr/>
        </p:nvSpPr>
        <p:spPr>
          <a:xfrm>
            <a:off x="1623217" y="4979629"/>
            <a:ext cx="718488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Roof mounted solar panels give a low cost, sustainable energy supply and some income from the feed in tariff.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CFFAEE-9894-3F6A-DA9B-0BF1B7103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622" y="86061"/>
            <a:ext cx="2313606" cy="1979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D0062C-D068-CA10-ECDE-A1246B9E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993" y="2065470"/>
            <a:ext cx="5626358" cy="277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3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</a:t>
            </a: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B4CE71CE-77E3-FCE3-2CAE-1824C74CB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444" y="148282"/>
            <a:ext cx="3263555" cy="1723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28A36-C212-DB87-71BA-A73B9782B2CD}"/>
              </a:ext>
            </a:extLst>
          </p:cNvPr>
          <p:cNvSpPr txBox="1"/>
          <p:nvPr/>
        </p:nvSpPr>
        <p:spPr>
          <a:xfrm>
            <a:off x="93306" y="148282"/>
            <a:ext cx="8709605" cy="172354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2022 Sow, Grow and Eat</a:t>
            </a:r>
          </a:p>
          <a:p>
            <a:pPr algn="ctr"/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52B7E-91E2-35F9-9583-FA47DC69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777" y="2263913"/>
            <a:ext cx="3220795" cy="3512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1117E7-E01B-C362-6563-F670CC9FD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794" y="2263913"/>
            <a:ext cx="3220795" cy="35123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F5E540-5799-0552-923E-513BC61B5EC4}"/>
              </a:ext>
            </a:extLst>
          </p:cNvPr>
          <p:cNvSpPr txBox="1"/>
          <p:nvPr/>
        </p:nvSpPr>
        <p:spPr>
          <a:xfrm>
            <a:off x="9210076" y="2306943"/>
            <a:ext cx="2710927" cy="3108543"/>
          </a:xfrm>
          <a:prstGeom prst="rect">
            <a:avLst/>
          </a:prstGeom>
          <a:solidFill>
            <a:srgbClr val="3333CC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</a:rPr>
              <a:t>The school set up a polytunnel and now grows food for use in their cookery club as well as selling some.  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AB260-512E-B0BB-DBC9-D9CB9B7FC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652" y="2737139"/>
            <a:ext cx="1544504" cy="23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F35A1F-4DDE-3B56-903C-D8C38146C41C}"/>
              </a:ext>
            </a:extLst>
          </p:cNvPr>
          <p:cNvSpPr txBox="1"/>
          <p:nvPr/>
        </p:nvSpPr>
        <p:spPr>
          <a:xfrm>
            <a:off x="140396" y="470071"/>
            <a:ext cx="10056226" cy="14465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2022 </a:t>
            </a:r>
            <a:r>
              <a:rPr lang="en-GB" sz="4400" b="1" dirty="0" err="1">
                <a:solidFill>
                  <a:schemeClr val="bg1"/>
                </a:solidFill>
              </a:rPr>
              <a:t>Nevern</a:t>
            </a:r>
            <a:r>
              <a:rPr lang="en-GB" sz="4400" b="1" dirty="0">
                <a:solidFill>
                  <a:schemeClr val="bg1"/>
                </a:solidFill>
              </a:rPr>
              <a:t> Valley Veg Solar Irrigation</a:t>
            </a:r>
          </a:p>
          <a:p>
            <a:pPr algn="ctr"/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C387F-C346-897F-A021-C3A878102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85" y="2170002"/>
            <a:ext cx="7021249" cy="3666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80156-5842-37EE-F180-F0AA4D4A6FE3}"/>
              </a:ext>
            </a:extLst>
          </p:cNvPr>
          <p:cNvSpPr txBox="1"/>
          <p:nvPr/>
        </p:nvSpPr>
        <p:spPr>
          <a:xfrm>
            <a:off x="9151757" y="2463500"/>
            <a:ext cx="2764716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Solar powered pumps bring water to the </a:t>
            </a:r>
            <a:r>
              <a:rPr lang="en-GB" sz="3200" dirty="0" err="1">
                <a:solidFill>
                  <a:schemeClr val="bg1">
                    <a:lumMod val="95000"/>
                  </a:schemeClr>
                </a:solidFill>
              </a:rPr>
              <a:t>Nevern</a:t>
            </a:r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 Valley Veg plants </a:t>
            </a:r>
          </a:p>
        </p:txBody>
      </p:sp>
    </p:spTree>
    <p:extLst>
      <p:ext uri="{BB962C8B-B14F-4D97-AF65-F5344CB8AC3E}">
        <p14:creationId xmlns:p14="http://schemas.microsoft.com/office/powerpoint/2010/main" val="27883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9F78C-602C-2CD7-A9A6-7588AE0D2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605" y="0"/>
            <a:ext cx="3167526" cy="190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C4CA4-DF0D-3CAF-6A2F-94D5DF734221}"/>
              </a:ext>
            </a:extLst>
          </p:cNvPr>
          <p:cNvSpPr txBox="1"/>
          <p:nvPr/>
        </p:nvSpPr>
        <p:spPr>
          <a:xfrm>
            <a:off x="395420" y="460016"/>
            <a:ext cx="8982736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>
                    <a:lumMod val="95000"/>
                  </a:schemeClr>
                </a:solidFill>
              </a:rPr>
              <a:t>2022 St </a:t>
            </a:r>
            <a:r>
              <a:rPr lang="en-GB" sz="5400" dirty="0" err="1">
                <a:solidFill>
                  <a:schemeClr val="bg1">
                    <a:lumMod val="95000"/>
                  </a:schemeClr>
                </a:solidFill>
              </a:rPr>
              <a:t>Dogmaels</a:t>
            </a:r>
            <a:r>
              <a:rPr lang="en-GB" sz="5400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GB" sz="5400" dirty="0" err="1">
                <a:solidFill>
                  <a:schemeClr val="bg1">
                    <a:lumMod val="95000"/>
                  </a:schemeClr>
                </a:solidFill>
              </a:rPr>
              <a:t>Llandudoch</a:t>
            </a:r>
            <a:endParaRPr lang="en-GB" sz="5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61A9C-252B-F138-0885-74F2FD53CCAD}"/>
              </a:ext>
            </a:extLst>
          </p:cNvPr>
          <p:cNvSpPr txBox="1"/>
          <p:nvPr/>
        </p:nvSpPr>
        <p:spPr>
          <a:xfrm>
            <a:off x="3913271" y="5301710"/>
            <a:ext cx="2674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Ffrindiau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Beic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073CF-BC5B-4225-38DA-1AECB2713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84" y="2276669"/>
            <a:ext cx="4935894" cy="30250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880432-DF06-7222-2263-C1A34C05A893}"/>
              </a:ext>
            </a:extLst>
          </p:cNvPr>
          <p:cNvSpPr txBox="1"/>
          <p:nvPr/>
        </p:nvSpPr>
        <p:spPr>
          <a:xfrm>
            <a:off x="9195276" y="2100833"/>
            <a:ext cx="2788743" cy="37856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 cyclists were trained by Cardiff Cycle Workshop to lead bike rides and build people’s confidence to go on short ‘active travel’ journeys instead of going by car.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260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DF35A1F-4DDE-3B56-903C-D8C38146C41C}"/>
              </a:ext>
            </a:extLst>
          </p:cNvPr>
          <p:cNvSpPr txBox="1"/>
          <p:nvPr/>
        </p:nvSpPr>
        <p:spPr>
          <a:xfrm>
            <a:off x="-1" y="13099"/>
            <a:ext cx="12192001" cy="2185214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</a:rPr>
              <a:t>Brynberian</a:t>
            </a:r>
            <a:r>
              <a:rPr lang="en-GB" sz="3600" b="1" dirty="0">
                <a:solidFill>
                  <a:schemeClr val="bg1"/>
                </a:solidFill>
              </a:rPr>
              <a:t> Community Hall Pollinator Party in June 2022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Over 200 people attended, bringing positivity and enthusiasm for the Saving Pollinator Assurance Scheme</a:t>
            </a:r>
          </a:p>
          <a:p>
            <a:pPr algn="ctr"/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A1243-496C-FB0A-7F10-F133D9949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448" y="2007314"/>
            <a:ext cx="3310552" cy="3967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11E6B2-A114-A26A-F53F-D68E91B24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07314"/>
            <a:ext cx="1511929" cy="3967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6154D-9E70-45E8-D8BD-EB6E23C5A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671" y="2070688"/>
            <a:ext cx="7169920" cy="39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254" y="466724"/>
            <a:ext cx="4572377" cy="350707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dirty="0"/>
              <a:t>Delivery of educational sessions focussed on regenerative food production and preserving, and land management.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42254" y="3690160"/>
            <a:ext cx="4572376" cy="2291539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  <a:p>
            <a:pPr algn="l"/>
            <a:r>
              <a:rPr lang="en-GB" sz="3600" b="1" i="0" dirty="0">
                <a:solidFill>
                  <a:srgbClr val="1C1E21"/>
                </a:solidFill>
                <a:effectLst/>
                <a:latin typeface="inherit"/>
              </a:rPr>
              <a:t>2022 Field of Beans</a:t>
            </a:r>
          </a:p>
          <a:p>
            <a:pPr algn="l"/>
            <a:r>
              <a:rPr lang="en-GB" sz="3600" b="0" i="0" dirty="0">
                <a:solidFill>
                  <a:srgbClr val="1C1E21"/>
                </a:solidFill>
                <a:effectLst/>
                <a:latin typeface="inherit"/>
              </a:rPr>
              <a:t>Community Garden</a:t>
            </a:r>
            <a:endParaRPr lang="en-GB" sz="3600" b="0" i="0" dirty="0">
              <a:solidFill>
                <a:srgbClr val="1C1E21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en-US" sz="3600" dirty="0" err="1"/>
              <a:t>Blaenffos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86F82-9C74-CBF5-792F-E224C3F3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41" y="466724"/>
            <a:ext cx="5600700" cy="5514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57796A-27CE-CDC8-5EE3-E3F9262C5510}"/>
              </a:ext>
            </a:extLst>
          </p:cNvPr>
          <p:cNvSpPr txBox="1"/>
          <p:nvPr/>
        </p:nvSpPr>
        <p:spPr>
          <a:xfrm>
            <a:off x="1520503" y="1922536"/>
            <a:ext cx="4108975" cy="26033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F2A074-2AEA-5E74-2A11-499D68FB3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78" y="2272199"/>
            <a:ext cx="3550023" cy="190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795" y="318816"/>
            <a:ext cx="9588410" cy="1183566"/>
          </a:xfrm>
          <a:solidFill>
            <a:schemeClr val="bg2"/>
          </a:solidFill>
        </p:spPr>
        <p:txBody>
          <a:bodyPr anchor="b">
            <a:noAutofit/>
          </a:bodyPr>
          <a:lstStyle/>
          <a:p>
            <a:r>
              <a:rPr lang="en-US" sz="4000" b="1" dirty="0"/>
              <a:t>Benefitting from income from the </a:t>
            </a:r>
            <a:r>
              <a:rPr lang="en-US" sz="4000" b="1" dirty="0" err="1"/>
              <a:t>Abergwaun</a:t>
            </a:r>
            <a:r>
              <a:rPr lang="en-US" sz="4000" b="1" dirty="0"/>
              <a:t> Community Wind Turbine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3F570F4-3A6D-B4F8-ABD5-CF539905A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359883"/>
              </p:ext>
            </p:extLst>
          </p:nvPr>
        </p:nvGraphicFramePr>
        <p:xfrm>
          <a:off x="1410026" y="1716608"/>
          <a:ext cx="9371948" cy="462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26F9A09-B0C1-E0E6-87C3-222A44111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778" y="318816"/>
            <a:ext cx="1308427" cy="11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6143B16-6787-6C42-C979-A118E8292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80" y="83976"/>
            <a:ext cx="5924938" cy="620924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rgbClr val="3333CC"/>
                </a:solidFill>
              </a:rPr>
              <a:t>2023</a:t>
            </a:r>
            <a:r>
              <a:rPr lang="en-GB" sz="4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4000" b="1" dirty="0">
                <a:solidFill>
                  <a:srgbClr val="3333CC"/>
                </a:solidFill>
              </a:rPr>
              <a:t>Fishguard and </a:t>
            </a:r>
            <a:r>
              <a:rPr lang="en-GB" sz="4000" b="1" dirty="0" err="1">
                <a:solidFill>
                  <a:srgbClr val="3333CC"/>
                </a:solidFill>
              </a:rPr>
              <a:t>Goodwick</a:t>
            </a:r>
            <a:r>
              <a:rPr lang="en-GB" sz="4000" b="1" dirty="0">
                <a:solidFill>
                  <a:srgbClr val="3333CC"/>
                </a:solidFill>
              </a:rPr>
              <a:t> RFC</a:t>
            </a:r>
          </a:p>
          <a:p>
            <a:pPr marL="0" indent="0">
              <a:buNone/>
            </a:pPr>
            <a:endParaRPr lang="en-US" sz="28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</a:rPr>
              <a:t>A battery storage system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</a:rPr>
              <a:t>is next on the shopping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</a:rPr>
              <a:t>list.</a:t>
            </a:r>
          </a:p>
          <a:p>
            <a:pPr marL="0" indent="0">
              <a:buNone/>
            </a:pPr>
            <a:endParaRPr lang="en-US" sz="28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</a:rPr>
              <a:t>Come on ‘The Seagulls’!</a:t>
            </a:r>
          </a:p>
          <a:p>
            <a:pPr marL="0" indent="0">
              <a:buNone/>
            </a:pPr>
            <a:endParaRPr lang="en-US" sz="2800" dirty="0">
              <a:solidFill>
                <a:srgbClr val="3333CC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3333CC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33CC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33CC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33CC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102F70-8DF4-797E-B2AA-1ED5551F2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2433" y="3502152"/>
            <a:ext cx="5047335" cy="2791072"/>
          </a:xfrm>
          <a:solidFill>
            <a:srgbClr val="3333CC"/>
          </a:solidFill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Fishguard and </a:t>
            </a:r>
            <a:r>
              <a:rPr lang="en-GB" sz="3200" dirty="0" err="1">
                <a:solidFill>
                  <a:schemeClr val="bg1">
                    <a:lumMod val="95000"/>
                  </a:schemeClr>
                </a:solidFill>
              </a:rPr>
              <a:t>Goodwick</a:t>
            </a:r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 RFC has gone </a:t>
            </a:r>
            <a:r>
              <a:rPr lang="en-GB" sz="3200" b="1" dirty="0">
                <a:solidFill>
                  <a:srgbClr val="92D050"/>
                </a:solidFill>
              </a:rPr>
              <a:t>green</a:t>
            </a:r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 with solar panels on the clubhouse roof. </a:t>
            </a:r>
          </a:p>
          <a:p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TBG gave a grant of just over £8000 towards the panels.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1B79A-B857-D137-5C2C-E1D75F43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BDEB7-666C-2A92-37E9-F3EE0026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5B1B6-2CBB-67E3-5DEC-34FAE66B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2050" name="Picture 2" descr="Image result for fishguard rugby club solar panels">
            <a:extLst>
              <a:ext uri="{FF2B5EF4-FFF2-40B4-BE49-F238E27FC236}">
                <a16:creationId xmlns:a16="http://schemas.microsoft.com/office/drawing/2014/main" id="{1B86249A-4739-5A5E-BD8D-BABAD82D9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48" y="171542"/>
            <a:ext cx="5502622" cy="325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ishguard rugby club solar panels">
            <a:extLst>
              <a:ext uri="{FF2B5EF4-FFF2-40B4-BE49-F238E27FC236}">
                <a16:creationId xmlns:a16="http://schemas.microsoft.com/office/drawing/2014/main" id="{BA771E53-826C-95AD-38A4-6432075E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86" y="2136710"/>
            <a:ext cx="2175747" cy="22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9CEAE7-ACEE-3D25-3F3D-4D3B22F3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718" y="919616"/>
            <a:ext cx="5400119" cy="2532888"/>
          </a:xfrm>
        </p:spPr>
        <p:txBody>
          <a:bodyPr>
            <a:normAutofit/>
          </a:bodyPr>
          <a:lstStyle/>
          <a:p>
            <a:r>
              <a:rPr lang="en-GB" sz="3600" b="1" dirty="0"/>
              <a:t>2023 A Greener Ocean Lab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5A207A8-773A-CD13-EED8-B3A614FD75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74" r="17974"/>
          <a:stretch/>
        </p:blipFill>
        <p:spPr>
          <a:xfrm>
            <a:off x="453402" y="2958027"/>
            <a:ext cx="5735800" cy="3114940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CC332-69E9-0B71-CE2F-9B85AA59A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0385" y="3502152"/>
            <a:ext cx="5316815" cy="2570815"/>
          </a:xfrm>
          <a:solidFill>
            <a:srgbClr val="0070C0"/>
          </a:solidFill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Sea Trust Wales </a:t>
            </a:r>
            <a:r>
              <a:rPr lang="en-GB" sz="2800" dirty="0">
                <a:solidFill>
                  <a:schemeClr val="bg1">
                    <a:lumMod val="95000"/>
                  </a:schemeClr>
                </a:solidFill>
              </a:rPr>
              <a:t>is installing solar panels on the roof of the Ocean Lab to have a sustainable, low-cost energy supply.</a:t>
            </a:r>
          </a:p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</a:rPr>
              <a:t>TBG has given £10,000 towards the installation.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077585-025C-4BB7-6AD1-24F03AC9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4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DAFC9-7621-0B68-155F-7A57D07B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07D847-6E0C-3BE1-443D-E20AC0EB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7D7953-5821-883B-22D7-719F10285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767" y="111967"/>
            <a:ext cx="2157897" cy="26871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66122A5-CEFD-98BA-7487-33039EF681A6}"/>
                  </a:ext>
                </a:extLst>
              </p14:cNvPr>
              <p14:cNvContentPartPr/>
              <p14:nvPr/>
            </p14:nvContentPartPr>
            <p14:xfrm>
              <a:off x="4049368" y="4086441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66122A5-CEFD-98BA-7487-33039EF681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0368" y="407780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62FDDBFC-2207-6C74-63C3-7FA20F6307D5}"/>
              </a:ext>
            </a:extLst>
          </p:cNvPr>
          <p:cNvSpPr/>
          <p:nvPr/>
        </p:nvSpPr>
        <p:spPr>
          <a:xfrm rot="20633488">
            <a:off x="1690286" y="3745721"/>
            <a:ext cx="2649174" cy="153955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2C9794-2C3C-36ED-46BF-8C43D4861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986" y="170868"/>
            <a:ext cx="3148213" cy="254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5A909-2ACC-7229-9092-A8B97353E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07" y="180532"/>
            <a:ext cx="5735800" cy="253288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7FABF4-963B-799E-F99B-7FEC8228858F}"/>
              </a:ext>
            </a:extLst>
          </p:cNvPr>
          <p:cNvCxnSpPr>
            <a:cxnSpLocks/>
          </p:cNvCxnSpPr>
          <p:nvPr/>
        </p:nvCxnSpPr>
        <p:spPr>
          <a:xfrm flipH="1">
            <a:off x="3666931" y="3408427"/>
            <a:ext cx="671804" cy="6780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E71A419-172E-B3C8-6B5A-772BA4472758}"/>
              </a:ext>
            </a:extLst>
          </p:cNvPr>
          <p:cNvSpPr/>
          <p:nvPr/>
        </p:nvSpPr>
        <p:spPr>
          <a:xfrm>
            <a:off x="4180114" y="3502152"/>
            <a:ext cx="45719" cy="6214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82675-C489-5B5C-BB7B-D6D1E2069D65}"/>
              </a:ext>
            </a:extLst>
          </p:cNvPr>
          <p:cNvSpPr txBox="1"/>
          <p:nvPr/>
        </p:nvSpPr>
        <p:spPr>
          <a:xfrm>
            <a:off x="4338735" y="3051110"/>
            <a:ext cx="184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Roof area for </a:t>
            </a:r>
          </a:p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solar panels</a:t>
            </a:r>
          </a:p>
        </p:txBody>
      </p:sp>
    </p:spTree>
    <p:extLst>
      <p:ext uri="{BB962C8B-B14F-4D97-AF65-F5344CB8AC3E}">
        <p14:creationId xmlns:p14="http://schemas.microsoft.com/office/powerpoint/2010/main" val="2625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D131956-4C89-25F2-F332-E85F4AD8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402" y="256443"/>
            <a:ext cx="5685598" cy="26776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2CE44-C9C9-BF0B-BEFE-B6F1A1BE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GB" sz="10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AD302C-832B-4C5C-985F-74C2B605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A2A3310-D664-4933-9402-AB5DB088772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10/1/2023</a:t>
            </a:fld>
            <a:endParaRPr lang="en-US" sz="10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5ADB5F-A6D6-C3B1-D66B-95464143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449BB-985C-6E0B-0345-BDFF1EE43DF3}"/>
              </a:ext>
            </a:extLst>
          </p:cNvPr>
          <p:cNvSpPr txBox="1"/>
          <p:nvPr/>
        </p:nvSpPr>
        <p:spPr>
          <a:xfrm>
            <a:off x="6096000" y="256443"/>
            <a:ext cx="5685598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2023 Carbon Heart</a:t>
            </a:r>
          </a:p>
          <a:p>
            <a:r>
              <a:rPr lang="en-GB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Biochar and Composting</a:t>
            </a:r>
          </a:p>
          <a:p>
            <a:endParaRPr lang="en-GB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GB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143DD-8BD7-47CD-F234-AB49C6C36BE3}"/>
              </a:ext>
            </a:extLst>
          </p:cNvPr>
          <p:cNvSpPr txBox="1"/>
          <p:nvPr/>
        </p:nvSpPr>
        <p:spPr>
          <a:xfrm>
            <a:off x="4125195" y="3172411"/>
            <a:ext cx="4169300" cy="3046988"/>
          </a:xfrm>
          <a:prstGeom prst="rect">
            <a:avLst/>
          </a:prstGeom>
          <a:solidFill>
            <a:srgbClr val="EBA947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A grant from TBG was used to purchase biochar kilns and materials to construct peat free compost production units.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4D2647-9F80-2F9C-FC7B-19AEA4A84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7950" y="2897863"/>
            <a:ext cx="3046987" cy="35960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B9713E-9B68-BDE6-30CD-925E51C37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204" y="3172411"/>
            <a:ext cx="3368395" cy="308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18FB147-0446-700A-3F72-0BA00250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24" y="201655"/>
            <a:ext cx="10893943" cy="175777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/>
              <a:t>2023 Fishguard AFC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16456-21BD-EA9A-D867-9D7E27C3A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883" y="371415"/>
            <a:ext cx="1658265" cy="141825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306E68-7D1F-39DE-1531-63FFEA69D484}"/>
              </a:ext>
            </a:extLst>
          </p:cNvPr>
          <p:cNvSpPr txBox="1"/>
          <p:nvPr/>
        </p:nvSpPr>
        <p:spPr>
          <a:xfrm>
            <a:off x="4902783" y="2341981"/>
            <a:ext cx="3617365" cy="3191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TBG made a grant to install a rainwater collection system.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The rainwater collection tank is in place, connections to the guttering have been made and rainwater collection is underway.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 A new pump enables the club to draw the rainwater from the tank.</a:t>
            </a:r>
            <a:endParaRPr lang="en-GB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5A3952-946F-DE6A-63B6-551C0D5D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GB" sz="1000" kern="1200"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GB" sz="1000" kern="1200"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0991C-71C4-A6AE-8F83-24F8A015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81B9673-AC7F-4F1F-84E4-F0E5EAAE106D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10/1/2023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AFF51-D24C-6A77-C0C9-227587ED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57392"/>
            <a:ext cx="9144259" cy="228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latin typeface="+mn-lt"/>
                <a:ea typeface="+mn-ea"/>
                <a:cs typeface="+mn-cs"/>
              </a:rPr>
              <a:t>Add a footer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4029D3-A08E-1137-BA87-466C41B0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24" y="2341981"/>
            <a:ext cx="4254759" cy="3191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852A3-A739-EC59-B81D-C5C4FCA00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148" y="2341981"/>
            <a:ext cx="3187441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D08E-24F9-D698-37ED-8C865CC559C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99"/>
          </a:solidFill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bg1">
                    <a:lumMod val="95000"/>
                  </a:schemeClr>
                </a:solidFill>
              </a:rPr>
              <a:t>2023 </a:t>
            </a:r>
            <a:r>
              <a:rPr lang="en-GB" sz="5400" dirty="0" err="1">
                <a:solidFill>
                  <a:schemeClr val="bg1">
                    <a:lumMod val="95000"/>
                  </a:schemeClr>
                </a:solidFill>
              </a:rPr>
              <a:t>Wyld</a:t>
            </a:r>
            <a:r>
              <a:rPr lang="en-GB" sz="5400" dirty="0">
                <a:solidFill>
                  <a:schemeClr val="bg1">
                    <a:lumMod val="95000"/>
                  </a:schemeClr>
                </a:solidFill>
              </a:rPr>
              <a:t> Soul Kitchen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19FDA-E57A-33B3-B3D3-40733DF2C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796902"/>
          </a:xfrm>
          <a:solidFill>
            <a:srgbClr val="E7951D"/>
          </a:solidFill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dirty="0"/>
              <a:t>Kitchen equipment, including a hot composter, was purchased with a TBG grant to support this catering business which gained a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Green Goal Award </a:t>
            </a:r>
            <a:r>
              <a:rPr lang="en-GB" dirty="0"/>
              <a:t>from the Welsh Government in December 2022 for demonstrating sustainability.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D4C6D-BEEE-C1BC-4C6F-AFA1724A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7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005436-3A89-58BB-CEEC-526EB4E9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52EC6F-92DF-8EC5-5330-98A25C81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F11C2606-6CFF-8C80-17D3-816E2236F7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3" y="1735869"/>
            <a:ext cx="4610100" cy="46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F379D5-2453-04F3-9B40-FC1CCD429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83" y="4294660"/>
            <a:ext cx="1920406" cy="1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D883E-396E-82F4-5485-98D67A40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8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2D0AC-E3AF-70AD-21EB-311C93D87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20B34-256A-3A26-87F7-22F414CF6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98893-ECB8-421D-E495-4F75673CEFFF}"/>
              </a:ext>
            </a:extLst>
          </p:cNvPr>
          <p:cNvSpPr txBox="1"/>
          <p:nvPr/>
        </p:nvSpPr>
        <p:spPr>
          <a:xfrm>
            <a:off x="205201" y="2891739"/>
            <a:ext cx="65435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C0066"/>
                </a:solidFill>
                <a:effectLst/>
                <a:latin typeface="Segoe UI Historic" panose="020B0502040204020203" pitchFamily="34" charset="0"/>
              </a:rPr>
              <a:t>A grant from </a:t>
            </a:r>
            <a:r>
              <a:rPr lang="en-US" sz="2800" dirty="0">
                <a:solidFill>
                  <a:srgbClr val="CC0066"/>
                </a:solidFill>
                <a:latin typeface="Segoe UI Historic" panose="020B0502040204020203" pitchFamily="34" charset="0"/>
              </a:rPr>
              <a:t>TBG</a:t>
            </a:r>
            <a:r>
              <a:rPr lang="en-US" sz="2800" b="0" i="0" dirty="0">
                <a:solidFill>
                  <a:srgbClr val="CC0066"/>
                </a:solidFill>
                <a:effectLst/>
                <a:latin typeface="Segoe UI Historic" panose="020B0502040204020203" pitchFamily="34" charset="0"/>
              </a:rPr>
              <a:t> helped create </a:t>
            </a:r>
            <a:r>
              <a:rPr lang="en-US" sz="2800" dirty="0">
                <a:solidFill>
                  <a:srgbClr val="CC0066"/>
                </a:solidFill>
                <a:latin typeface="Segoe UI Historic" panose="020B0502040204020203" pitchFamily="34" charset="0"/>
              </a:rPr>
              <a:t>a</a:t>
            </a:r>
            <a:r>
              <a:rPr lang="en-US" sz="2800" b="0" i="0" dirty="0">
                <a:solidFill>
                  <a:srgbClr val="CC0066"/>
                </a:solidFill>
                <a:effectLst/>
                <a:latin typeface="Segoe UI Historic" panose="020B0502040204020203" pitchFamily="34" charset="0"/>
              </a:rPr>
              <a:t> water capture system</a:t>
            </a:r>
            <a:r>
              <a:rPr lang="en-US" sz="2800" dirty="0">
                <a:solidFill>
                  <a:srgbClr val="CC0066"/>
                </a:solidFill>
                <a:latin typeface="Segoe UI Historic" panose="020B0502040204020203" pitchFamily="34" charset="0"/>
              </a:rPr>
              <a:t> for Trees for Resilience.</a:t>
            </a:r>
          </a:p>
          <a:p>
            <a:endParaRPr lang="en-US" sz="2800" dirty="0">
              <a:solidFill>
                <a:srgbClr val="CC0066"/>
              </a:solidFill>
              <a:latin typeface="Segoe UI Historic" panose="020B0502040204020203" pitchFamily="34" charset="0"/>
            </a:endParaRPr>
          </a:p>
          <a:p>
            <a:r>
              <a:rPr lang="en-US" sz="2800" dirty="0">
                <a:solidFill>
                  <a:srgbClr val="CC0066"/>
                </a:solidFill>
                <a:latin typeface="Segoe UI Historic" panose="020B0502040204020203" pitchFamily="34" charset="0"/>
              </a:rPr>
              <a:t>They are watering</a:t>
            </a:r>
            <a:r>
              <a:rPr lang="en-US" sz="2800" b="0" i="0" dirty="0">
                <a:solidFill>
                  <a:srgbClr val="CC0066"/>
                </a:solidFill>
                <a:effectLst/>
                <a:latin typeface="Segoe UI Historic" panose="020B0502040204020203" pitchFamily="34" charset="0"/>
              </a:rPr>
              <a:t> land with a home-made indigenous microbe water solution. This will help to build a soil that is particularly </a:t>
            </a:r>
            <a:r>
              <a:rPr lang="en-US" sz="2800" b="0" i="0">
                <a:solidFill>
                  <a:srgbClr val="CC0066"/>
                </a:solidFill>
                <a:effectLst/>
                <a:latin typeface="Segoe UI Historic" panose="020B0502040204020203" pitchFamily="34" charset="0"/>
              </a:rPr>
              <a:t>well-suited to trees</a:t>
            </a:r>
            <a:r>
              <a:rPr lang="en-US" sz="2800" b="0" i="0" dirty="0">
                <a:solidFill>
                  <a:srgbClr val="CC0066"/>
                </a:solidFill>
                <a:effectLst/>
                <a:latin typeface="Segoe UI Historic" panose="020B0502040204020203" pitchFamily="34" charset="0"/>
              </a:rPr>
              <a:t>. </a:t>
            </a:r>
            <a:endParaRPr lang="en-GB" sz="2800" dirty="0">
              <a:solidFill>
                <a:srgbClr val="CC0066"/>
              </a:solidFill>
            </a:endParaRPr>
          </a:p>
          <a:p>
            <a:endParaRPr lang="en-US" sz="2800" b="0" i="0" dirty="0">
              <a:solidFill>
                <a:srgbClr val="CC0066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6A00C-4241-5AC7-4916-BBDDA6AD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2" y="163302"/>
            <a:ext cx="2568685" cy="2036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D1559-4F35-F752-CF0F-0935C2EC5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472" y="168383"/>
            <a:ext cx="2527005" cy="203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369680-50CA-F284-02A8-E407A4688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670" y="2907758"/>
            <a:ext cx="5196807" cy="36624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A377F-B2DC-E510-DCD4-8BFA86ADB643}"/>
              </a:ext>
            </a:extLst>
          </p:cNvPr>
          <p:cNvSpPr txBox="1"/>
          <p:nvPr/>
        </p:nvSpPr>
        <p:spPr>
          <a:xfrm>
            <a:off x="2715208" y="168383"/>
            <a:ext cx="6803264" cy="2031325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2023 </a:t>
            </a:r>
          </a:p>
          <a:p>
            <a:pPr algn="ctr"/>
            <a:r>
              <a:rPr lang="en-US" sz="5400" b="0" i="0" dirty="0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Trees for Resilience 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9E7B9-9B15-95DC-AD8A-1BE885E16768}"/>
              </a:ext>
            </a:extLst>
          </p:cNvPr>
          <p:cNvSpPr txBox="1"/>
          <p:nvPr/>
        </p:nvSpPr>
        <p:spPr>
          <a:xfrm>
            <a:off x="146522" y="2324177"/>
            <a:ext cx="1189895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Segoe UI Historic" panose="020B0502040204020203" pitchFamily="34" charset="0"/>
              </a:rPr>
              <a:t>Trees for Resilience </a:t>
            </a:r>
            <a:r>
              <a:rPr 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grows and sells resilient trees for a time of a changing climate.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7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E74C57-C907-907C-2849-0DC58C06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434" y="919616"/>
            <a:ext cx="5064917" cy="2436232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6600" dirty="0">
                <a:solidFill>
                  <a:schemeClr val="bg1">
                    <a:lumMod val="95000"/>
                  </a:schemeClr>
                </a:solidFill>
              </a:rPr>
              <a:t>2023 </a:t>
            </a:r>
            <a:r>
              <a:rPr lang="en-GB" sz="6600" dirty="0" err="1">
                <a:solidFill>
                  <a:schemeClr val="bg1">
                    <a:lumMod val="95000"/>
                  </a:schemeClr>
                </a:solidFill>
              </a:rPr>
              <a:t>Letterston</a:t>
            </a:r>
            <a:r>
              <a:rPr lang="en-GB" sz="6600" dirty="0">
                <a:solidFill>
                  <a:schemeClr val="bg1">
                    <a:lumMod val="95000"/>
                  </a:schemeClr>
                </a:solidFill>
              </a:rPr>
              <a:t> Memorial Hall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9D8847-51F2-2F79-C725-A16B50EA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2434" y="3477326"/>
            <a:ext cx="5064915" cy="2514683"/>
          </a:xfrm>
          <a:solidFill>
            <a:schemeClr val="accent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endParaRPr lang="en-GB" dirty="0"/>
          </a:p>
          <a:p>
            <a:r>
              <a:rPr lang="en-GB" sz="3000" dirty="0">
                <a:solidFill>
                  <a:schemeClr val="bg1">
                    <a:lumMod val="95000"/>
                  </a:schemeClr>
                </a:solidFill>
              </a:rPr>
              <a:t>A new air source heat pump was installed to </a:t>
            </a:r>
            <a:r>
              <a:rPr lang="en-US" sz="3000" b="0" i="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replace the ageing bottled-gas-fired boiler heating system.</a:t>
            </a:r>
          </a:p>
          <a:p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TBG gave a £7,5000 contribution to the new scheme. </a:t>
            </a:r>
            <a:endParaRPr lang="en-GB" sz="3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16957-FDF1-33CE-FCB6-A3176FB5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E0DCC-EFC4-6A88-0081-F7DE978BA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C51FD-6607-84F0-91DF-8832532F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255A7E-4F69-1490-6C34-CBCEF20AE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923"/>
            <a:ext cx="6594438" cy="2439925"/>
          </a:xfrm>
          <a:prstGeom prst="rect">
            <a:avLst/>
          </a:prstGeom>
        </p:spPr>
      </p:pic>
      <p:pic>
        <p:nvPicPr>
          <p:cNvPr id="1028" name="Picture 4" descr="Childrens ceramic tiles in the Hall Entrance">
            <a:extLst>
              <a:ext uri="{FF2B5EF4-FFF2-40B4-BE49-F238E27FC236}">
                <a16:creationId xmlns:a16="http://schemas.microsoft.com/office/drawing/2014/main" id="{03130D75-ACD4-8210-6374-4AEA647A0E6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b="315"/>
          <a:stretch>
            <a:fillRect/>
          </a:stretch>
        </p:blipFill>
        <p:spPr bwMode="auto">
          <a:xfrm>
            <a:off x="1" y="3452503"/>
            <a:ext cx="6594438" cy="252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42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909</TotalTime>
  <Words>557</Words>
  <Application>Microsoft Office PowerPoint</Application>
  <PresentationFormat>Widescreen</PresentationFormat>
  <Paragraphs>89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Corbel</vt:lpstr>
      <vt:lpstr>inherit</vt:lpstr>
      <vt:lpstr>Segoe UI Historic</vt:lpstr>
      <vt:lpstr>Ecology 16x9</vt:lpstr>
      <vt:lpstr> The Transition Bro Gwaun  Community Climate   Fund </vt:lpstr>
      <vt:lpstr>Benefitting from income from the Abergwaun Community Wind Turbine</vt:lpstr>
      <vt:lpstr>PowerPoint Presentation</vt:lpstr>
      <vt:lpstr>2023 A Greener Ocean Lab</vt:lpstr>
      <vt:lpstr>PowerPoint Presentation</vt:lpstr>
      <vt:lpstr>2023 Fishguard AFC</vt:lpstr>
      <vt:lpstr>2023 Wyld Soul Kitchen</vt:lpstr>
      <vt:lpstr>PowerPoint Presentation</vt:lpstr>
      <vt:lpstr>2023 Letterston Memorial Hall</vt:lpstr>
      <vt:lpstr>PowerPoint Presentation</vt:lpstr>
      <vt:lpstr>Add a Slid</vt:lpstr>
      <vt:lpstr>PowerPoint Presentation</vt:lpstr>
      <vt:lpstr>PowerPoint Presentation</vt:lpstr>
      <vt:lpstr>PowerPoint Presentation</vt:lpstr>
      <vt:lpstr>Delivery of educational sessions focussed on regenerative food production and preserving, and land management.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first Transition Bro Gwaun  Climate   Fund Fair</dc:title>
  <dc:creator>KATE HAWKINS</dc:creator>
  <cp:lastModifiedBy>KATE HAWKINS</cp:lastModifiedBy>
  <cp:revision>57</cp:revision>
  <dcterms:created xsi:type="dcterms:W3CDTF">2022-09-26T16:30:45Z</dcterms:created>
  <dcterms:modified xsi:type="dcterms:W3CDTF">2023-10-01T13:37:19Z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